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24"/>
  </p:notesMasterIdLst>
  <p:sldIdLst>
    <p:sldId id="256" r:id="rId2"/>
    <p:sldId id="260" r:id="rId3"/>
    <p:sldId id="257" r:id="rId4"/>
    <p:sldId id="266" r:id="rId5"/>
    <p:sldId id="258" r:id="rId6"/>
    <p:sldId id="261" r:id="rId7"/>
    <p:sldId id="262" r:id="rId8"/>
    <p:sldId id="263" r:id="rId9"/>
    <p:sldId id="272" r:id="rId10"/>
    <p:sldId id="264" r:id="rId11"/>
    <p:sldId id="273" r:id="rId12"/>
    <p:sldId id="265" r:id="rId13"/>
    <p:sldId id="269" r:id="rId14"/>
    <p:sldId id="274" r:id="rId15"/>
    <p:sldId id="271" r:id="rId16"/>
    <p:sldId id="275" r:id="rId17"/>
    <p:sldId id="267" r:id="rId18"/>
    <p:sldId id="268" r:id="rId19"/>
    <p:sldId id="276" r:id="rId20"/>
    <p:sldId id="259" r:id="rId21"/>
    <p:sldId id="278" r:id="rId22"/>
    <p:sldId id="277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stellung" id="{12111212-8F1D-4003-A70C-76424D5ED8AC}">
          <p14:sldIdLst>
            <p14:sldId id="256"/>
          </p14:sldIdLst>
        </p14:section>
        <p14:section name="Idee" id="{CF78E074-C2BD-4C6B-ADEA-236FC980DCD6}">
          <p14:sldIdLst>
            <p14:sldId id="260"/>
          </p14:sldIdLst>
        </p14:section>
        <p14:section name="Vorgehensweise" id="{EB946745-F107-45A1-AF86-E804985081C0}">
          <p14:sldIdLst>
            <p14:sldId id="257"/>
            <p14:sldId id="266"/>
          </p14:sldIdLst>
        </p14:section>
        <p14:section name="Prototypen" id="{84A2EC48-98D7-4A2F-BD60-838D5722C677}">
          <p14:sldIdLst>
            <p14:sldId id="258"/>
            <p14:sldId id="261"/>
            <p14:sldId id="262"/>
            <p14:sldId id="263"/>
            <p14:sldId id="272"/>
            <p14:sldId id="264"/>
            <p14:sldId id="273"/>
            <p14:sldId id="265"/>
            <p14:sldId id="269"/>
            <p14:sldId id="274"/>
            <p14:sldId id="271"/>
            <p14:sldId id="275"/>
            <p14:sldId id="267"/>
          </p14:sldIdLst>
        </p14:section>
        <p14:section name="App" id="{A1EBF22C-7268-4473-A759-D23A001992E2}">
          <p14:sldIdLst>
            <p14:sldId id="268"/>
          </p14:sldIdLst>
        </p14:section>
        <p14:section name="Sonstiges" id="{EC6166CC-FD6D-403B-A970-FB39E5D8D109}">
          <p14:sldIdLst>
            <p14:sldId id="276"/>
            <p14:sldId id="259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E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134" autoAdjust="0"/>
  </p:normalViewPr>
  <p:slideViewPr>
    <p:cSldViewPr snapToGrid="0">
      <p:cViewPr varScale="1">
        <p:scale>
          <a:sx n="98" d="100"/>
          <a:sy n="98" d="100"/>
        </p:scale>
        <p:origin x="101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über 65 Jahre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Tabelle1!$A$2:$A$9</c:f>
              <c:numCache>
                <c:formatCode>General</c:formatCode>
                <c:ptCount val="8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  <c:pt idx="7">
                  <c:v>2017</c:v>
                </c:pt>
              </c:numCache>
            </c:numRef>
          </c:cat>
          <c:val>
            <c:numRef>
              <c:f>Tabelle1!$B$2:$B$9</c:f>
              <c:numCache>
                <c:formatCode>0%</c:formatCode>
                <c:ptCount val="8"/>
                <c:pt idx="0">
                  <c:v>0.1</c:v>
                </c:pt>
                <c:pt idx="1">
                  <c:v>0.12</c:v>
                </c:pt>
                <c:pt idx="2">
                  <c:v>0.14000000000000001</c:v>
                </c:pt>
                <c:pt idx="3">
                  <c:v>0.16</c:v>
                </c:pt>
                <c:pt idx="4">
                  <c:v>0.15</c:v>
                </c:pt>
                <c:pt idx="5">
                  <c:v>0.17</c:v>
                </c:pt>
                <c:pt idx="6">
                  <c:v>0.21</c:v>
                </c:pt>
                <c:pt idx="7">
                  <c:v>0.22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1B-4C13-8BDE-C53C3ED9B47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über 80 Jahre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Tabelle1!$A$2:$A$9</c:f>
              <c:numCache>
                <c:formatCode>General</c:formatCode>
                <c:ptCount val="8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  <c:pt idx="7">
                  <c:v>2017</c:v>
                </c:pt>
              </c:numCache>
            </c:numRef>
          </c:cat>
          <c:val>
            <c:numRef>
              <c:f>Tabelle1!$C$2:$C$9</c:f>
              <c:numCache>
                <c:formatCode>0%</c:formatCode>
                <c:ptCount val="8"/>
                <c:pt idx="0">
                  <c:v>0.01</c:v>
                </c:pt>
                <c:pt idx="1">
                  <c:v>0.02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0.04</c:v>
                </c:pt>
                <c:pt idx="6">
                  <c:v>0.05</c:v>
                </c:pt>
                <c:pt idx="7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1B-4C13-8BDE-C53C3ED9B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4249264"/>
        <c:axId val="210618832"/>
      </c:lineChart>
      <c:catAx>
        <c:axId val="244249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0618832"/>
        <c:crosses val="autoZero"/>
        <c:auto val="1"/>
        <c:lblAlgn val="ctr"/>
        <c:lblOffset val="100"/>
        <c:noMultiLvlLbl val="0"/>
      </c:catAx>
      <c:valAx>
        <c:axId val="21061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4249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D557B-A6AB-4572-B348-591922BC8DF2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67F85-AD90-410B-8636-6C90FCF76C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363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Alter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alle Programmierkentnisse selbst erlernt via Internet</a:t>
            </a:r>
            <a:endParaRPr lang="de-DE" dirty="0"/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frühere Teilnahmen</a:t>
            </a:r>
            <a:r>
              <a:rPr lang="de-DE" dirty="0"/>
              <a:t> 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9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"Tracking" mit 2 IR-Sensoren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-&gt; Genauer aber Problem durch Höhenunterschied bleibt bestehen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weitere Sensorik um Objekten auszuweichen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-&gt; Ultraschallsensoren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51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(Zeigen am Schema)</a:t>
            </a:r>
          </a:p>
          <a:p>
            <a:pPr marL="0" indent="0">
              <a:buFontTx/>
              <a:buNone/>
            </a:pPr>
            <a:r>
              <a:rPr lang="de-DE" dirty="0"/>
              <a:t>- Erklärung: Berechnung der Schnittpunkte:</a:t>
            </a:r>
          </a:p>
          <a:p>
            <a:pPr marL="0" indent="0">
              <a:buFontTx/>
              <a:buNone/>
            </a:pPr>
            <a:r>
              <a:rPr lang="de-DE" dirty="0"/>
              <a:t>- Formeln erklären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617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Einbau: Kinect-Sensor(zur Personenverfolgung)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-&gt; Laptop benötigt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-&gt; vollständiger Umbau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Lenkung &amp; Motoren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-&gt; Anpassung d. Geschwindigkeit an Besitzer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94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Sensoren aufzählen</a:t>
            </a:r>
          </a:p>
          <a:p>
            <a:r>
              <a:rPr lang="de-DE" dirty="0"/>
              <a:t>  -&gt; Nutzen der Sensoren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531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(Zeigen am Schema)</a:t>
            </a:r>
          </a:p>
          <a:p>
            <a:pPr marL="171450" indent="-171450">
              <a:buFontTx/>
              <a:buChar char="-"/>
            </a:pPr>
            <a:r>
              <a:rPr lang="de-DE" dirty="0"/>
              <a:t>Schritte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Stichpunkte erwähnen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Probleme durch Langsamkeit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426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787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(Zeigen am Schema)</a:t>
            </a:r>
          </a:p>
          <a:p>
            <a:pPr marL="171450" indent="-171450">
              <a:buFontTx/>
              <a:buChar char="-"/>
            </a:pPr>
            <a:r>
              <a:rPr lang="de-DE" dirty="0"/>
              <a:t>Schritte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Stichpunkte erwähnen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Vorteile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31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Erwähnung (+ Vorführen): Sämtliche oben Aktionen aus dem Hauptmenü können auch über Sprachbefehle ausgeführt werden.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Spracherkennung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Einkaufsliste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Notruffunktion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172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Aufzählen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Genauer benennen wobei die Probleme auftraten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120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 wenig Leistung benötigt -&gt; billigere Teile: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CPU: 70 €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Gesamt: 250 €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Kosten: 250 € + Einnahmen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381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immer mehr alte Menschen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Probleme mit Lasten, wie Einkäufe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Verwandte haben oft nicht die Zeit um bei jedem Einkauf zu helfen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Haushaltshilfen aber oft zu teuer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243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Fragen beantworten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Notizen</a:t>
            </a:r>
          </a:p>
          <a:p>
            <a:pPr marL="0" indent="0">
              <a:buFontTx/>
              <a:buNone/>
            </a:pPr>
            <a:r>
              <a:rPr lang="de-DE" dirty="0"/>
              <a:t>     -&gt;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7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mehrere aufeinander aufbauende Modelle (simpel nach komplexer) -&gt; jeweils zu Problembereich: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verschiedene Methoden / Bibliotheken / Sprachen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während Entwicklung: mehr Funktionen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Zeitintensiv aber bessere Ergebnisse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814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Anpassungsfähig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bsp.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Geschwindigkeit)</a:t>
            </a:r>
            <a:r>
              <a:rPr lang="de-DE" dirty="0"/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sehr leicht handhabbar, da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technik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unerfahren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bsp.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autonom &amp;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sprachsteuerung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dirty="0"/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leicht erreichbar, da auch für körperlich beeinträchtigte Menschen</a:t>
            </a:r>
            <a:r>
              <a:rPr lang="de-DE" dirty="0"/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niedriger Preis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533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grundlegende Fortbewegung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30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kurze Erklärung: EV3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optimierte Fortbewegung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84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Treppen steigen: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um überall folgen zu können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Art der geplanten Fortbewegung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nicht umsetzbar aufgrund des Materials und der Motoren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==&gt; allerdings kein zu großes Problem aufgrund von Rampen u.Ä.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8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Tragflächenhöhe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erstmals "Person Tracking"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Infrarot-Sensor (an Roboter) + Fernbedienung (an Besitzer)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sehr ungenau, da die 180° Sichtfeld des Sensors nur in 12 Bereiche eingeteilt waren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+ Ungenauigkeit wenn Fernbedienung nicht genau auf Sensor gerichtet oder auf anderer Höhe ist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02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(Zeigen am Schema)</a:t>
            </a:r>
          </a:p>
          <a:p>
            <a:r>
              <a:rPr lang="de-DE" dirty="0"/>
              <a:t>- simples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32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8603C-848F-4744-B136-168881F56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DD8B42-2B79-4149-9484-52AF566A7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5FC1F8-A38D-46EB-9814-2B438C7E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CEDCD4-0D6B-4AAE-AE49-C2FE817CD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2E4363-1C2A-4049-8256-DEB13841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61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B9DE6B-6AAF-415C-B02D-CAA74B51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5350D8-5F70-449C-95A1-EB7474123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9AED49-C768-4FE3-96F0-811F04DD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48F0B3-AF2F-4552-A85B-CF06053C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D33D1D-F0BE-4C4D-8AFA-9DBFF2FD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06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B12725-20CC-4E53-9BAB-EC0A142E2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8B682D-2A54-44BD-814A-00EF10459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09DB2E-0281-407C-859C-AD6E80BE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1EAA1D-7319-45D7-B9F3-2593556F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90C62E-5DAC-426E-9D23-0B00A3FC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29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ACBFF-638E-40DF-AE4D-C3AA2552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B6F0C-79C2-4B0D-9F4A-5F0A1FB48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A85E1B-3348-4D66-AC01-B2365F93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9A8BE1-4A45-4A83-98D7-4B3ADAB2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098090-02C9-4BDA-A5DB-F929167C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28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69C43-4441-4D6C-ACC6-6953C402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BFC437-5B24-4441-805D-90D3C4CBD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AE31D8-0F54-47BC-8D07-C21CF7FB3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0F64A-EE0E-4DDB-AD72-E4347F82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1B207E-E422-4C5D-BA3A-F307684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81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B2792-4C0B-4953-84B6-4CA19E0F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705F1-B726-4956-A176-D2BE2921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E7F357-41BB-4E0E-A464-9AC45E92C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523C9B-6A4E-4432-9B35-6ABE6E75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15E994-B308-438F-97FF-237464D2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71E97-248D-4D09-B720-F67B7256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69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9EFA7-6294-4D25-A9F4-EEC182DD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E54D65-662D-4C3C-9460-2C236F12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565CC6-76FE-4B5A-9BDD-71F902C93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371E39-DDD5-42B6-A149-996825C38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6BCD90-C0E7-4B4D-9BFC-CF4320402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EA0041-D5BB-4D6F-80E0-E5C25ACD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46AC7C-15D3-4702-B261-858EECF6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7049D4E-756B-4170-8BFF-90AF59CD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93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69D3E-D16E-41F2-B398-EC25FE2F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119DCF-0756-44D3-8389-6713E10A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EA7E7-360E-406F-AD29-C5F86F50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BCF59D-11A4-434D-928C-4490B421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41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85E185-5F11-4AED-B887-405600C4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D11F7A-6BFE-4F85-8FF1-156AFCBD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C1ED24-9E39-4B8C-AD16-1F27E3F5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0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2CD80-24A2-4140-8C01-A9AFD5B5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9971C1-9E68-4B31-B6A1-4011A4AA4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4435CE-3C33-4F74-A38D-4DE159EAA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AB4DF-1947-4E72-A1AA-EA8AEEB8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45663B-D70E-407A-BA6C-91CB6594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A1FB26-9CC4-441F-B2E8-92A4524A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74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4F5D9-0585-425D-A88A-A370BC59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68BC21D-731B-40E3-ACC2-C26D79095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6699FB-1139-4056-9899-E2A326B5F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C3797B-AB3B-47AE-A2BF-EE16F6E0E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65BF95-7F7A-459B-BBF2-FD60A670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34ABEF-4D6B-4813-88C5-317AC5FD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07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AA4277-0725-4E76-ADA9-C7A7C231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EFACB-9205-441F-98D6-DA9708CFE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B3CC69-7AC3-443D-9188-5A7A1DEAD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94F5-DED1-4FB6-8542-2848D226628F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A3739-13DA-47B3-9F4E-6A887358F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0FD8CB-9380-4406-B8A6-1AD04D114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50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6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AD282-A1E9-4420-ACE8-C3DC41BE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7B22DA4-E166-45AB-A5E8-952A9B04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7" b="6367"/>
          <a:stretch/>
        </p:blipFill>
        <p:spPr>
          <a:xfrm>
            <a:off x="1352414" y="1006475"/>
            <a:ext cx="9487172" cy="548640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E304CD-9C75-4F79-B23C-0A7E4E90B4BA}"/>
              </a:ext>
            </a:extLst>
          </p:cNvPr>
          <p:cNvSpPr txBox="1"/>
          <p:nvPr/>
        </p:nvSpPr>
        <p:spPr>
          <a:xfrm>
            <a:off x="1800634" y="1620235"/>
            <a:ext cx="230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2 Infrarot-Empfänger zum Tracken des Besitzers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A975BD7-EBD9-4432-906C-CBA43B63D115}"/>
              </a:ext>
            </a:extLst>
          </p:cNvPr>
          <p:cNvSpPr txBox="1"/>
          <p:nvPr/>
        </p:nvSpPr>
        <p:spPr>
          <a:xfrm>
            <a:off x="1800634" y="3322320"/>
            <a:ext cx="2129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EV3 zum Empfangen der Daten der Sensoren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1EEE2-2641-4A40-A198-F15799AF105F}"/>
              </a:ext>
            </a:extLst>
          </p:cNvPr>
          <p:cNvSpPr txBox="1"/>
          <p:nvPr/>
        </p:nvSpPr>
        <p:spPr>
          <a:xfrm>
            <a:off x="1830706" y="5137150"/>
            <a:ext cx="2398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Ultraschallsensor zum Erkennen von Hindernissen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C3947A-03E2-4000-89E9-8EBAD93945BD}"/>
              </a:ext>
            </a:extLst>
          </p:cNvPr>
          <p:cNvSpPr txBox="1"/>
          <p:nvPr/>
        </p:nvSpPr>
        <p:spPr>
          <a:xfrm>
            <a:off x="8290560" y="2590800"/>
            <a:ext cx="211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EV3 zum Ansteuern der Motoren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849CFB-EF42-412C-A8E7-096268F3056F}"/>
              </a:ext>
            </a:extLst>
          </p:cNvPr>
          <p:cNvSpPr txBox="1"/>
          <p:nvPr/>
        </p:nvSpPr>
        <p:spPr>
          <a:xfrm>
            <a:off x="8473440" y="5011400"/>
            <a:ext cx="211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Motoren mit lenkbaren Rändern</a:t>
            </a:r>
          </a:p>
        </p:txBody>
      </p:sp>
    </p:spTree>
    <p:extLst>
      <p:ext uri="{BB962C8B-B14F-4D97-AF65-F5344CB8AC3E}">
        <p14:creationId xmlns:p14="http://schemas.microsoft.com/office/powerpoint/2010/main" val="1472186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7BA34E-4530-4B66-9154-5C3A6301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5: Programmierung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ED276A-EC83-4C80-A46A-D7602DAE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50" y="904058"/>
            <a:ext cx="6863750" cy="56819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7989346-982B-4291-8A33-49EE118E2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04058"/>
            <a:ext cx="3992217" cy="58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9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AA7C6-3B18-4174-A1AF-502BB529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6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97F7364-7DC4-4E10-A6F3-2C09C2428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482" y="1159555"/>
            <a:ext cx="12532963" cy="5255759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4ED5691-FCE7-4E68-849C-E79FB5C8223D}"/>
              </a:ext>
            </a:extLst>
          </p:cNvPr>
          <p:cNvSpPr txBox="1"/>
          <p:nvPr/>
        </p:nvSpPr>
        <p:spPr>
          <a:xfrm>
            <a:off x="566530" y="1431235"/>
            <a:ext cx="23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Korb für Einkäufe oder Ähnliches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DB2C8D-917C-4296-BABA-904E116AC9A0}"/>
              </a:ext>
            </a:extLst>
          </p:cNvPr>
          <p:cNvSpPr txBox="1"/>
          <p:nvPr/>
        </p:nvSpPr>
        <p:spPr>
          <a:xfrm>
            <a:off x="1317970" y="2623206"/>
            <a:ext cx="238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Stromversorgung für Kinect und EV3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B21626-B657-4AD8-841F-B249DA50F3EE}"/>
              </a:ext>
            </a:extLst>
          </p:cNvPr>
          <p:cNvSpPr txBox="1"/>
          <p:nvPr/>
        </p:nvSpPr>
        <p:spPr>
          <a:xfrm>
            <a:off x="566530" y="3773110"/>
            <a:ext cx="23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EV3 zum ansteuern der Motoren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861A26-7829-41C2-917D-6EF357DCAE0D}"/>
              </a:ext>
            </a:extLst>
          </p:cNvPr>
          <p:cNvSpPr txBox="1"/>
          <p:nvPr/>
        </p:nvSpPr>
        <p:spPr>
          <a:xfrm>
            <a:off x="1317970" y="5255830"/>
            <a:ext cx="238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Nicht-drehbare Antriebsmotoren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1A7C29-87D4-42ED-A56B-1C157FE68EDA}"/>
              </a:ext>
            </a:extLst>
          </p:cNvPr>
          <p:cNvSpPr txBox="1"/>
          <p:nvPr/>
        </p:nvSpPr>
        <p:spPr>
          <a:xfrm>
            <a:off x="9154413" y="1551096"/>
            <a:ext cx="247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Microsoft Kinect</a:t>
            </a:r>
          </a:p>
          <a:p>
            <a:r>
              <a:rPr lang="de-DE" dirty="0">
                <a:solidFill>
                  <a:srgbClr val="47E0C2"/>
                </a:solidFill>
              </a:rPr>
              <a:t>Sensor v2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5931F17-533E-41FF-A333-59A904BBAB9A}"/>
              </a:ext>
            </a:extLst>
          </p:cNvPr>
          <p:cNvSpPr txBox="1"/>
          <p:nvPr/>
        </p:nvSpPr>
        <p:spPr>
          <a:xfrm>
            <a:off x="9809921" y="4679624"/>
            <a:ext cx="238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Drehbare </a:t>
            </a:r>
          </a:p>
          <a:p>
            <a:r>
              <a:rPr lang="de-DE" dirty="0">
                <a:solidFill>
                  <a:srgbClr val="47E0C2"/>
                </a:solidFill>
              </a:rPr>
              <a:t>Lenkmotoren</a:t>
            </a:r>
          </a:p>
        </p:txBody>
      </p:sp>
    </p:spTree>
    <p:extLst>
      <p:ext uri="{BB962C8B-B14F-4D97-AF65-F5344CB8AC3E}">
        <p14:creationId xmlns:p14="http://schemas.microsoft.com/office/powerpoint/2010/main" val="302964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2C56F-6B3A-4651-BA28-1725629B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6: Kinect Hardware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C61F59-91CB-4340-9848-2099BC3BF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11" y="1071687"/>
            <a:ext cx="7577759" cy="549621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630EDB-14EC-44D1-BF5E-FFCB57B28677}"/>
              </a:ext>
            </a:extLst>
          </p:cNvPr>
          <p:cNvSpPr txBox="1"/>
          <p:nvPr/>
        </p:nvSpPr>
        <p:spPr>
          <a:xfrm>
            <a:off x="2613991" y="1769165"/>
            <a:ext cx="13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Tiefensensor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41229A-F1B6-43CD-80C6-F143E15FFEB9}"/>
              </a:ext>
            </a:extLst>
          </p:cNvPr>
          <p:cNvSpPr txBox="1"/>
          <p:nvPr/>
        </p:nvSpPr>
        <p:spPr>
          <a:xfrm>
            <a:off x="6450496" y="1362698"/>
            <a:ext cx="232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Infrarot-Sensor-Array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B2CF75-0EB9-4600-9FF8-1E4E9F3DB733}"/>
              </a:ext>
            </a:extLst>
          </p:cNvPr>
          <p:cNvSpPr txBox="1"/>
          <p:nvPr/>
        </p:nvSpPr>
        <p:spPr>
          <a:xfrm>
            <a:off x="2794829" y="5737225"/>
            <a:ext cx="159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RGB-Kamera</a:t>
            </a:r>
          </a:p>
          <a:p>
            <a:r>
              <a:rPr lang="de-DE" dirty="0">
                <a:solidFill>
                  <a:srgbClr val="47E0C2"/>
                </a:solidFill>
              </a:rPr>
              <a:t>(1920*1080px)</a:t>
            </a:r>
          </a:p>
        </p:txBody>
      </p:sp>
    </p:spTree>
    <p:extLst>
      <p:ext uri="{BB962C8B-B14F-4D97-AF65-F5344CB8AC3E}">
        <p14:creationId xmlns:p14="http://schemas.microsoft.com/office/powerpoint/2010/main" val="3410705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17CAE-7FFC-4405-AF51-B904FC64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8" y="0"/>
            <a:ext cx="11247783" cy="1325563"/>
          </a:xfrm>
        </p:spPr>
        <p:txBody>
          <a:bodyPr/>
          <a:lstStyle/>
          <a:p>
            <a:r>
              <a:rPr lang="de-DE" dirty="0"/>
              <a:t>Prototyp 6: Programmierung: Kinect Software v1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8B51E32-8B69-4172-9240-3342A631B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8" y="2039461"/>
            <a:ext cx="11247783" cy="277907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E20BA0E-10F3-4035-84AF-9ADC2CBE119A}"/>
              </a:ext>
            </a:extLst>
          </p:cNvPr>
          <p:cNvSpPr txBox="1"/>
          <p:nvPr/>
        </p:nvSpPr>
        <p:spPr>
          <a:xfrm>
            <a:off x="472108" y="3625503"/>
            <a:ext cx="5319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Algorithmus: SURF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Sprache: Java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Tiefen- und Infrarotdaten nicht genutzt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Braucht sehr viel Leistung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Auf Laptop (Intel Core i5-7200U): ~ 0.9 FPS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Auf Computer (AMD Ryzen 1600): ~ 3 FPS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96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nderSmall">
            <a:hlinkClick r:id="" action="ppaction://media"/>
            <a:extLst>
              <a:ext uri="{FF2B5EF4-FFF2-40B4-BE49-F238E27FC236}">
                <a16:creationId xmlns:a16="http://schemas.microsoft.com/office/drawing/2014/main" id="{F89F92E3-4510-4FED-84BF-7D73FAD72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A59DCAD-B3FD-49E1-B689-B3D5B5488003}"/>
              </a:ext>
            </a:extLst>
          </p:cNvPr>
          <p:cNvSpPr txBox="1"/>
          <p:nvPr/>
        </p:nvSpPr>
        <p:spPr>
          <a:xfrm>
            <a:off x="304800" y="177800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!!!!Platzhaltervideo: Video „Versuch 1“ einfügen!!!!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24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A650F-4451-488A-8E97-524B3D330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56" y="0"/>
            <a:ext cx="11268488" cy="1325563"/>
          </a:xfrm>
        </p:spPr>
        <p:txBody>
          <a:bodyPr/>
          <a:lstStyle/>
          <a:p>
            <a:r>
              <a:rPr lang="de-DE" dirty="0"/>
              <a:t>Prototyp 6: Programmierung: Kinect Software v2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3B730C-73D9-400D-B033-6FCC42C4C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978" y="1067145"/>
            <a:ext cx="9201564" cy="41012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6DB14B-BA37-402E-8FE2-660E34B28C43}"/>
              </a:ext>
            </a:extLst>
          </p:cNvPr>
          <p:cNvSpPr txBox="1"/>
          <p:nvPr/>
        </p:nvSpPr>
        <p:spPr>
          <a:xfrm>
            <a:off x="358723" y="4197972"/>
            <a:ext cx="130193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Algorithmus: MOSSE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Sprache: C++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Braucht sehr wenig Leistung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Auf Laptop (Intel Core i5-7200U): ~ 30 FPS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Auf Computer (AMD Ryzen 1600): ~ 60 FPS (theoretisch, da der Kinect-Sensor lediglich 30 Bilder/Sekunde bereitstellt)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6815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 EDIT">
            <a:hlinkClick r:id="" action="ppaction://media"/>
            <a:extLst>
              <a:ext uri="{FF2B5EF4-FFF2-40B4-BE49-F238E27FC236}">
                <a16:creationId xmlns:a16="http://schemas.microsoft.com/office/drawing/2014/main" id="{0A01C28F-8A40-4E1A-AA89-3E6597455E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1083E-16C6-48B9-B424-0335EBAA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Interfaces der App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E36894-E81C-497C-BD2B-402DEB792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899982"/>
            <a:ext cx="5157787" cy="589756"/>
          </a:xfrm>
        </p:spPr>
        <p:txBody>
          <a:bodyPr/>
          <a:lstStyle/>
          <a:p>
            <a:r>
              <a:rPr lang="de-DE" dirty="0"/>
              <a:t>Hauptmenü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875FF32-D808-412C-BB8F-9720CD844E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96" y="1684469"/>
            <a:ext cx="2469358" cy="4389970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8EFDBCB-E935-4C6F-BCAC-B98E14F4A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899981"/>
            <a:ext cx="5108577" cy="589757"/>
          </a:xfrm>
        </p:spPr>
        <p:txBody>
          <a:bodyPr/>
          <a:lstStyle/>
          <a:p>
            <a:r>
              <a:rPr lang="de-DE" dirty="0"/>
              <a:t>Einstellungen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1C53022-1DD7-4066-9102-AD10B1686B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03" y="1684468"/>
            <a:ext cx="2469357" cy="4389969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2103ECF-B464-4BEF-B999-FA56BAE8806D}"/>
              </a:ext>
            </a:extLst>
          </p:cNvPr>
          <p:cNvSpPr txBox="1"/>
          <p:nvPr/>
        </p:nvSpPr>
        <p:spPr>
          <a:xfrm>
            <a:off x="836610" y="1684468"/>
            <a:ext cx="24038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Einsehen und Bearbeiten der Einkaufsliste via Buttons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Vorlesen lassen der Einkaufsliste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Stoppen oder Starten des Roboters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8BA0026-E64D-41BB-9054-560346AF6359}"/>
              </a:ext>
            </a:extLst>
          </p:cNvPr>
          <p:cNvSpPr txBox="1"/>
          <p:nvPr/>
        </p:nvSpPr>
        <p:spPr>
          <a:xfrm>
            <a:off x="6261651" y="1684468"/>
            <a:ext cx="27531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Deaktivieren und Aktivieren der Sprachsteuerung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Aktivieren und Einrichten der Notfallfunktion zum Senden einer SMS an einen Notfallkontakt</a:t>
            </a:r>
          </a:p>
        </p:txBody>
      </p:sp>
    </p:spTree>
    <p:extLst>
      <p:ext uri="{BB962C8B-B14F-4D97-AF65-F5344CB8AC3E}">
        <p14:creationId xmlns:p14="http://schemas.microsoft.com/office/powerpoint/2010/main" val="427550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A6B3E-7579-44B7-960F-192FEDA6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4A820-55EF-47ED-BA28-6AAB1DBB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Weder Java- noch C++-Vorkenntnisse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Keine / Kaum Ansprechpartner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LEGO-Technik ist nicht für größere Projekte gedacht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LEGO-Sensoren sind ungenau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LEGO-Motoren sind sehr schwach und auf die Dauer ungenau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82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4FB73A95-EB27-4C16-9722-591CCF81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7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Anteil der über</a:t>
            </a:r>
            <a:r>
              <a:rPr lang="de-DE" baseline="0" dirty="0"/>
              <a:t> 65- und über 80-Jährigen an der Gesamtbevölkerung, 1950 - 2017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18" name="Inhaltsplatzhalter 17">
            <a:extLst>
              <a:ext uri="{FF2B5EF4-FFF2-40B4-BE49-F238E27FC236}">
                <a16:creationId xmlns:a16="http://schemas.microsoft.com/office/drawing/2014/main" id="{4855F48A-254A-4357-81F4-45BB3A919D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2690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feld 18">
            <a:extLst>
              <a:ext uri="{FF2B5EF4-FFF2-40B4-BE49-F238E27FC236}">
                <a16:creationId xmlns:a16="http://schemas.microsoft.com/office/drawing/2014/main" id="{407E31CB-37F9-46E9-8E1C-DC693BBCEFC8}"/>
              </a:ext>
            </a:extLst>
          </p:cNvPr>
          <p:cNvSpPr txBox="1"/>
          <p:nvPr/>
        </p:nvSpPr>
        <p:spPr>
          <a:xfrm>
            <a:off x="9622624" y="6258004"/>
            <a:ext cx="2150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Datenquelle: Statistisches Bundesamt</a:t>
            </a:r>
          </a:p>
        </p:txBody>
      </p:sp>
    </p:spTree>
    <p:extLst>
      <p:ext uri="{BB962C8B-B14F-4D97-AF65-F5344CB8AC3E}">
        <p14:creationId xmlns:p14="http://schemas.microsoft.com/office/powerpoint/2010/main" val="543352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612" y="5555"/>
            <a:ext cx="10515600" cy="1325563"/>
          </a:xfrm>
        </p:spPr>
        <p:txBody>
          <a:bodyPr/>
          <a:lstStyle/>
          <a:p>
            <a:r>
              <a:rPr lang="de-DE" dirty="0"/>
              <a:t>Verbesserungsmöglichkeiten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7A3E37B-2199-4A33-95C2-60A7B9A60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81759"/>
            <a:ext cx="5157787" cy="417857"/>
          </a:xfrm>
        </p:spPr>
        <p:txBody>
          <a:bodyPr>
            <a:normAutofit lnSpcReduction="10000"/>
          </a:bodyPr>
          <a:lstStyle/>
          <a:p>
            <a:r>
              <a:rPr lang="de-DE" dirty="0"/>
              <a:t>Hardware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05C4AC1-864C-49A4-96DB-8166FB942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57400"/>
            <a:ext cx="5157787" cy="413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Austausch des LEGOs gegen „richtiges“ Material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Stärkere und genauere  Motoren 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Ersatz des EV3s &amp; des Laptops durch SoC („</a:t>
            </a:r>
            <a:r>
              <a:rPr lang="de-DE" b="1" dirty="0"/>
              <a:t>S</a:t>
            </a:r>
            <a:r>
              <a:rPr lang="de-DE" dirty="0"/>
              <a:t>ystem </a:t>
            </a:r>
            <a:r>
              <a:rPr lang="de-DE" b="1" dirty="0"/>
              <a:t>o</a:t>
            </a:r>
            <a:r>
              <a:rPr lang="de-DE" dirty="0"/>
              <a:t>n a </a:t>
            </a:r>
            <a:r>
              <a:rPr lang="de-DE" b="1" dirty="0"/>
              <a:t>C</a:t>
            </a:r>
            <a:r>
              <a:rPr lang="de-DE" dirty="0"/>
              <a:t>hip“)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833A1C-34F8-4591-BC05-AC22F0BB1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471094"/>
            <a:ext cx="5183188" cy="41785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Software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5E3641A-F1E2-4257-A280-E086E47BF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57400"/>
            <a:ext cx="5183188" cy="413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lokale Spracherkennung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Wegespeicher &amp; Navigator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Google-Maps Integration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Erweiterte Verbindung aller involvierten Geräte</a:t>
            </a:r>
          </a:p>
        </p:txBody>
      </p:sp>
    </p:spTree>
    <p:extLst>
      <p:ext uri="{BB962C8B-B14F-4D97-AF65-F5344CB8AC3E}">
        <p14:creationId xmlns:p14="http://schemas.microsoft.com/office/powerpoint/2010/main" val="236728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nderSmall">
            <a:hlinkClick r:id="" action="ppaction://media"/>
            <a:extLst>
              <a:ext uri="{FF2B5EF4-FFF2-40B4-BE49-F238E27FC236}">
                <a16:creationId xmlns:a16="http://schemas.microsoft.com/office/drawing/2014/main" id="{39C59B20-C515-4543-BACA-9DFDD9C67C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3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87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Vorgehensweise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053B296-6863-4B35-B4EA-A9675F328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86941"/>
            <a:ext cx="10616625" cy="3897242"/>
          </a:xfrm>
        </p:spPr>
      </p:pic>
    </p:spTree>
    <p:extLst>
      <p:ext uri="{BB962C8B-B14F-4D97-AF65-F5344CB8AC3E}">
        <p14:creationId xmlns:p14="http://schemas.microsoft.com/office/powerpoint/2010/main" val="27141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A836F-155B-4331-9B56-5C410A4A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Voraussetzungen des Roboters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20CD7-B575-4E44-A912-21A54AF1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anpassungsfähig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sehr leicht handhabbar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leicht erreichbar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möglichst günstig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785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1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A4D0A7A-207D-422A-A6BC-FD2B45920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941" y="672683"/>
            <a:ext cx="12112913" cy="6185317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B72BD44-5EB5-4026-A246-EB4FA0607666}"/>
              </a:ext>
            </a:extLst>
          </p:cNvPr>
          <p:cNvSpPr txBox="1"/>
          <p:nvPr/>
        </p:nvSpPr>
        <p:spPr>
          <a:xfrm>
            <a:off x="1480456" y="1524602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Ketten zum Fahren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5642771-B235-4E63-809C-EB0B1B0A09B4}"/>
              </a:ext>
            </a:extLst>
          </p:cNvPr>
          <p:cNvSpPr txBox="1"/>
          <p:nvPr/>
        </p:nvSpPr>
        <p:spPr>
          <a:xfrm>
            <a:off x="1663779" y="4554417"/>
            <a:ext cx="195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Direkte Anbindung an den Motor</a:t>
            </a:r>
          </a:p>
        </p:txBody>
      </p:sp>
    </p:spTree>
    <p:extLst>
      <p:ext uri="{BB962C8B-B14F-4D97-AF65-F5344CB8AC3E}">
        <p14:creationId xmlns:p14="http://schemas.microsoft.com/office/powerpoint/2010/main" val="299816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5B203-93F9-4001-ACAB-5039D040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63"/>
            <a:ext cx="10515600" cy="1325563"/>
          </a:xfrm>
        </p:spPr>
        <p:txBody>
          <a:bodyPr/>
          <a:lstStyle/>
          <a:p>
            <a:r>
              <a:rPr lang="de-DE" dirty="0"/>
              <a:t>Prototyp 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CC0F871-F118-4988-A91B-8D52F6B58F36}"/>
              </a:ext>
            </a:extLst>
          </p:cNvPr>
          <p:cNvSpPr txBox="1"/>
          <p:nvPr/>
        </p:nvSpPr>
        <p:spPr>
          <a:xfrm>
            <a:off x="1855302" y="4518407"/>
            <a:ext cx="1878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47E0C2"/>
                </a:solidFill>
              </a:rPr>
              <a:t>Räder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5E1ABF1-75BC-40F9-8570-D9B161CC2D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9" y="2387936"/>
            <a:ext cx="11300791" cy="379682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CBDF3A9-91D9-4A7F-8AD6-E7187AF5BCA3}"/>
              </a:ext>
            </a:extLst>
          </p:cNvPr>
          <p:cNvSpPr txBox="1"/>
          <p:nvPr/>
        </p:nvSpPr>
        <p:spPr>
          <a:xfrm>
            <a:off x="1358345" y="2665465"/>
            <a:ext cx="187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EV3 zum Steuern des Roboters</a:t>
            </a:r>
          </a:p>
        </p:txBody>
      </p:sp>
    </p:spTree>
    <p:extLst>
      <p:ext uri="{BB962C8B-B14F-4D97-AF65-F5344CB8AC3E}">
        <p14:creationId xmlns:p14="http://schemas.microsoft.com/office/powerpoint/2010/main" val="408580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E683F-BCF1-4811-A073-78CFB5F53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de-DE" dirty="0"/>
              <a:t>Prototyp 3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25EF0D-B7A2-4AAF-951A-8DD04C365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35" y="693717"/>
            <a:ext cx="7036903" cy="616428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C0AD845-DAF7-4C83-BBB8-1E551487A044}"/>
              </a:ext>
            </a:extLst>
          </p:cNvPr>
          <p:cNvSpPr txBox="1"/>
          <p:nvPr/>
        </p:nvSpPr>
        <p:spPr>
          <a:xfrm>
            <a:off x="5221357" y="1501409"/>
            <a:ext cx="23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Motor zum Heben und Senken eines Arms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5CE586-BB6E-468F-9ABC-C553E0E16FF2}"/>
              </a:ext>
            </a:extLst>
          </p:cNvPr>
          <p:cNvSpPr txBox="1"/>
          <p:nvPr/>
        </p:nvSpPr>
        <p:spPr>
          <a:xfrm>
            <a:off x="4943061" y="3190409"/>
            <a:ext cx="25543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>
                <a:solidFill>
                  <a:srgbClr val="47E0C2"/>
                </a:solidFill>
              </a:rPr>
              <a:t>Motoren und Arme sind mit Schnüren verbunden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69436DF-06DA-4F31-8E11-D31FA629ED65}"/>
              </a:ext>
            </a:extLst>
          </p:cNvPr>
          <p:cNvSpPr txBox="1"/>
          <p:nvPr/>
        </p:nvSpPr>
        <p:spPr>
          <a:xfrm>
            <a:off x="5469835" y="4736708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Ein Arm des Roboters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1FD5130-1DDD-44AF-B57F-82ABC42E6423}"/>
              </a:ext>
            </a:extLst>
          </p:cNvPr>
          <p:cNvSpPr txBox="1"/>
          <p:nvPr/>
        </p:nvSpPr>
        <p:spPr>
          <a:xfrm>
            <a:off x="649357" y="1824574"/>
            <a:ext cx="3836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Treppen steigen ist notwendig, damit der Roboter dem Besitzer überallhin folgen kann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Nicht umsetzbar aufgrund des Materials und der zu schwachen Motoren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Kein großes Problem, da es an den meisten Orten Rampen oder ähnliches gibt</a:t>
            </a:r>
          </a:p>
        </p:txBody>
      </p:sp>
    </p:spTree>
    <p:extLst>
      <p:ext uri="{BB962C8B-B14F-4D97-AF65-F5344CB8AC3E}">
        <p14:creationId xmlns:p14="http://schemas.microsoft.com/office/powerpoint/2010/main" val="51324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77F3C-CD23-4F39-BB2C-905E41D2B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4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3DD63827-FAD2-43EC-AED8-EB417E30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355" y="171572"/>
            <a:ext cx="7529787" cy="6321303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244FF93-672E-41A5-B389-E2ACA3C89CFC}"/>
              </a:ext>
            </a:extLst>
          </p:cNvPr>
          <p:cNvSpPr txBox="1"/>
          <p:nvPr/>
        </p:nvSpPr>
        <p:spPr>
          <a:xfrm>
            <a:off x="5307600" y="1990200"/>
            <a:ext cx="22263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50" dirty="0">
                <a:solidFill>
                  <a:srgbClr val="47E0C2"/>
                </a:solidFill>
              </a:rPr>
              <a:t>Infrarot-Empfänger zum „Tracken“ des Besitzers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E9C6DD3-BA7B-44BE-9027-E62D732206CE}"/>
              </a:ext>
            </a:extLst>
          </p:cNvPr>
          <p:cNvSpPr txBox="1"/>
          <p:nvPr/>
        </p:nvSpPr>
        <p:spPr>
          <a:xfrm>
            <a:off x="5547115" y="489784"/>
            <a:ext cx="191588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50" dirty="0">
                <a:solidFill>
                  <a:srgbClr val="47E0C2"/>
                </a:solidFill>
              </a:rPr>
              <a:t>Korb für Einkäufe oder Ähnliches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A3B5051-B271-4269-8162-8F57DB6DE3F3}"/>
              </a:ext>
            </a:extLst>
          </p:cNvPr>
          <p:cNvSpPr txBox="1"/>
          <p:nvPr/>
        </p:nvSpPr>
        <p:spPr>
          <a:xfrm>
            <a:off x="5019261" y="4040953"/>
            <a:ext cx="2590800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50" dirty="0">
                <a:solidFill>
                  <a:srgbClr val="47E0C2"/>
                </a:solidFill>
              </a:rPr>
              <a:t>Der EV3 verarbeitet die Daten und steuert die Motoren an</a:t>
            </a:r>
          </a:p>
          <a:p>
            <a:endParaRPr lang="de-DE" sz="1550" dirty="0">
              <a:solidFill>
                <a:srgbClr val="47E0C2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CAF27A-3D6C-483F-A743-88F16B655A3B}"/>
              </a:ext>
            </a:extLst>
          </p:cNvPr>
          <p:cNvSpPr txBox="1"/>
          <p:nvPr/>
        </p:nvSpPr>
        <p:spPr>
          <a:xfrm>
            <a:off x="561975" y="1866375"/>
            <a:ext cx="3492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Eine hohe Tragfläche ist wichtig um unnötiges Bücken zu vermeiden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Tracking mit Infrarot-Sender und -Empfänger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Sehr ungenau</a:t>
            </a:r>
          </a:p>
        </p:txBody>
      </p:sp>
    </p:spTree>
    <p:extLst>
      <p:ext uri="{BB962C8B-B14F-4D97-AF65-F5344CB8AC3E}">
        <p14:creationId xmlns:p14="http://schemas.microsoft.com/office/powerpoint/2010/main" val="152130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DFEAB-C08F-4B48-80CB-81644863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4: Programmierung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95A7FF6-0B47-4E4C-92F4-7CCA9AB2E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95" y="1157667"/>
            <a:ext cx="5827643" cy="5298925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BF06AD-242D-4DAA-A00E-EFEE7FCEC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885" y="1623121"/>
            <a:ext cx="3893862" cy="47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2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833</Words>
  <Application>Microsoft Office PowerPoint</Application>
  <PresentationFormat>Breitbild</PresentationFormat>
  <Paragraphs>197</Paragraphs>
  <Slides>22</Slides>
  <Notes>20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Wingdings</vt:lpstr>
      <vt:lpstr>Office</vt:lpstr>
      <vt:lpstr>PowerPoint-Präsentation</vt:lpstr>
      <vt:lpstr>Anteil der über 65- und über 80-Jährigen an der Gesamtbevölkerung, 1950 - 2017 </vt:lpstr>
      <vt:lpstr>Vorgehensweise</vt:lpstr>
      <vt:lpstr>Voraussetzungen des Roboters</vt:lpstr>
      <vt:lpstr>Prototyp 1</vt:lpstr>
      <vt:lpstr>Prototyp 2</vt:lpstr>
      <vt:lpstr>Prototyp 3</vt:lpstr>
      <vt:lpstr>Prototyp 4</vt:lpstr>
      <vt:lpstr>Prototyp 4: Programmierung</vt:lpstr>
      <vt:lpstr>Prototyp 5</vt:lpstr>
      <vt:lpstr>Prototyp 5: Programmierung</vt:lpstr>
      <vt:lpstr>Prototyp 6</vt:lpstr>
      <vt:lpstr>Prototyp 6: Kinect Hardware</vt:lpstr>
      <vt:lpstr>Prototyp 6: Programmierung: Kinect Software v1</vt:lpstr>
      <vt:lpstr>PowerPoint-Präsentation</vt:lpstr>
      <vt:lpstr>Prototyp 6: Programmierung: Kinect Software v2</vt:lpstr>
      <vt:lpstr>PowerPoint-Präsentation</vt:lpstr>
      <vt:lpstr>Interfaces der App</vt:lpstr>
      <vt:lpstr>Probleme</vt:lpstr>
      <vt:lpstr>Verbesserungsmöglichkeiten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Vincent Schmandt</dc:creator>
  <cp:lastModifiedBy>Vincent Schmandt</cp:lastModifiedBy>
  <cp:revision>50</cp:revision>
  <dcterms:created xsi:type="dcterms:W3CDTF">2018-01-11T14:05:55Z</dcterms:created>
  <dcterms:modified xsi:type="dcterms:W3CDTF">2018-01-23T17:17:58Z</dcterms:modified>
</cp:coreProperties>
</file>